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Lato-regular.fntdata"/><Relationship Id="rId16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647308476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647308476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648a03a104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648a03a104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47308476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47308476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473084764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6473084764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648a03a104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648a03a104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649692357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649692357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2602500" y="593250"/>
            <a:ext cx="6465300" cy="24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Lato"/>
                <a:ea typeface="Lato"/>
                <a:cs typeface="Lato"/>
                <a:sym typeface="Lato"/>
              </a:rPr>
              <a:t>Low Cost Platform</a:t>
            </a:r>
            <a:endParaRPr sz="3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Lato"/>
                <a:ea typeface="Lato"/>
                <a:cs typeface="Lato"/>
                <a:sym typeface="Lato"/>
              </a:rPr>
              <a:t> for </a:t>
            </a:r>
            <a:r>
              <a:rPr lang="en" sz="3600">
                <a:latin typeface="Lato"/>
                <a:ea typeface="Lato"/>
                <a:cs typeface="Lato"/>
                <a:sym typeface="Lato"/>
              </a:rPr>
              <a:t>Electric Drive </a:t>
            </a:r>
            <a:r>
              <a:rPr lang="en" sz="3600">
                <a:latin typeface="Lato"/>
                <a:ea typeface="Lato"/>
                <a:cs typeface="Lato"/>
                <a:sym typeface="Lato"/>
              </a:rPr>
              <a:t>Experimentation</a:t>
            </a:r>
            <a:r>
              <a:rPr lang="en" sz="3600">
                <a:latin typeface="Lato"/>
                <a:ea typeface="Lato"/>
                <a:cs typeface="Lato"/>
                <a:sym typeface="Lato"/>
              </a:rPr>
              <a:t> </a:t>
            </a:r>
            <a:endParaRPr sz="3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Lato"/>
                <a:ea typeface="Lato"/>
                <a:cs typeface="Lato"/>
                <a:sym typeface="Lato"/>
              </a:rPr>
              <a:t>by</a:t>
            </a:r>
            <a:endParaRPr sz="3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083250"/>
            <a:ext cx="3470700" cy="17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Ali Muqeem </a:t>
            </a:r>
            <a:endParaRPr sz="18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Ali Alfadhli</a:t>
            </a:r>
            <a:endParaRPr sz="18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Ahmad Alfaresi</a:t>
            </a:r>
            <a:endParaRPr sz="18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Salman Alajmi</a:t>
            </a:r>
            <a:endParaRPr sz="1800"/>
          </a:p>
        </p:txBody>
      </p:sp>
      <p:sp>
        <p:nvSpPr>
          <p:cNvPr id="136" name="Google Shape;136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7" name="Google Shape;137;p13"/>
          <p:cNvSpPr txBox="1"/>
          <p:nvPr/>
        </p:nvSpPr>
        <p:spPr>
          <a:xfrm>
            <a:off x="0" y="4663225"/>
            <a:ext cx="2740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Client: </a:t>
            </a:r>
            <a:r>
              <a:rPr lang="en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Dr. Venkata Yaramasu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the problem</a:t>
            </a:r>
            <a:endParaRPr/>
          </a:p>
        </p:txBody>
      </p:sp>
      <p:sp>
        <p:nvSpPr>
          <p:cNvPr id="143" name="Google Shape;143;p14"/>
          <p:cNvSpPr txBox="1"/>
          <p:nvPr>
            <p:ph idx="1" type="body"/>
          </p:nvPr>
        </p:nvSpPr>
        <p:spPr>
          <a:xfrm>
            <a:off x="1297500" y="146302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 sz="1400"/>
              <a:t>In advanced Electric Drives courses dSPACE DS1104 and MATLAB/Simulink are used in hardware based labs.</a:t>
            </a:r>
            <a:endParaRPr sz="1400"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 sz="1400"/>
              <a:t>These hardware labs cost $4000, software upgrade costs $300  (per unit). </a:t>
            </a:r>
            <a:endParaRPr sz="1400"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 sz="1400"/>
              <a:t>The process of adding  hardware and upgrading the software is quite expensive.</a:t>
            </a:r>
            <a:endParaRPr sz="1400"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</a:pPr>
            <a:r>
              <a:rPr lang="en" sz="1400"/>
              <a:t> Alternative </a:t>
            </a:r>
            <a:r>
              <a:rPr lang="en" sz="1400"/>
              <a:t>solution includes using an Arduino board to implement dSPACE experiments  </a:t>
            </a:r>
            <a:r>
              <a:rPr lang="en" sz="1400"/>
              <a:t> </a:t>
            </a:r>
            <a:endParaRPr sz="1400"/>
          </a:p>
        </p:txBody>
      </p:sp>
      <p:sp>
        <p:nvSpPr>
          <p:cNvPr id="144" name="Google Shape;14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Team skills</a:t>
            </a:r>
            <a:endParaRPr sz="3000"/>
          </a:p>
        </p:txBody>
      </p:sp>
      <p:sp>
        <p:nvSpPr>
          <p:cNvPr id="150" name="Google Shape;150;p15"/>
          <p:cNvSpPr txBox="1"/>
          <p:nvPr>
            <p:ph idx="1" type="body"/>
          </p:nvPr>
        </p:nvSpPr>
        <p:spPr>
          <a:xfrm>
            <a:off x="1200875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Team should have some skills to accomplish this project such as :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Knowing how to work on Arduino kits.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Having an experience with Matlab/Simulink.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Prior experience in Dr. Yaramasu’s Electric Drives class</a:t>
            </a:r>
            <a:endParaRPr sz="1800"/>
          </a:p>
        </p:txBody>
      </p:sp>
      <p:sp>
        <p:nvSpPr>
          <p:cNvPr id="151" name="Google Shape;15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title"/>
          </p:nvPr>
        </p:nvSpPr>
        <p:spPr>
          <a:xfrm>
            <a:off x="1297500" y="393750"/>
            <a:ext cx="7038900" cy="11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</a:t>
            </a:r>
            <a:r>
              <a:rPr lang="en"/>
              <a:t>imensioning Requirements</a:t>
            </a:r>
            <a:endParaRPr/>
          </a:p>
        </p:txBody>
      </p:sp>
      <p:sp>
        <p:nvSpPr>
          <p:cNvPr id="157" name="Google Shape;157;p16"/>
          <p:cNvSpPr txBox="1"/>
          <p:nvPr>
            <p:ph idx="1" type="body"/>
          </p:nvPr>
        </p:nvSpPr>
        <p:spPr>
          <a:xfrm>
            <a:off x="1297500" y="175202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The dimensioning requirements for this project is:</a:t>
            </a:r>
            <a:endParaRPr sz="1800"/>
          </a:p>
          <a:p>
            <a:pPr indent="-3429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○"/>
            </a:pPr>
            <a:r>
              <a:rPr lang="en" sz="1800"/>
              <a:t>Length is  8.50 </a:t>
            </a:r>
            <a:r>
              <a:rPr lang="en" sz="1800"/>
              <a:t>inches</a:t>
            </a:r>
            <a:r>
              <a:rPr lang="en" sz="1800"/>
              <a:t>.</a:t>
            </a:r>
            <a:endParaRPr sz="1800"/>
          </a:p>
          <a:p>
            <a:pPr indent="-3429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○"/>
            </a:pPr>
            <a:r>
              <a:rPr lang="en" sz="1800"/>
              <a:t>Width is  5.50 </a:t>
            </a:r>
            <a:r>
              <a:rPr lang="en" sz="1800"/>
              <a:t>inches</a:t>
            </a:r>
            <a:r>
              <a:rPr lang="en" sz="1800"/>
              <a:t>.</a:t>
            </a:r>
            <a:endParaRPr sz="1800"/>
          </a:p>
          <a:p>
            <a:pPr indent="-3429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○"/>
            </a:pPr>
            <a:r>
              <a:rPr lang="en" sz="1800"/>
              <a:t>Half A4 paper size.</a:t>
            </a:r>
            <a:endParaRPr sz="1800"/>
          </a:p>
        </p:txBody>
      </p:sp>
      <p:sp>
        <p:nvSpPr>
          <p:cNvPr id="158" name="Google Shape;15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ower Supply</a:t>
            </a:r>
            <a:endParaRPr sz="120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DC power supply.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2 Layer board and an arduino on bottom.</a:t>
            </a:r>
            <a:endParaRPr sz="1800"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We are using motor loads.</a:t>
            </a:r>
            <a:endParaRPr sz="1800"/>
          </a:p>
        </p:txBody>
      </p:sp>
      <p:sp>
        <p:nvSpPr>
          <p:cNvPr id="165" name="Google Shape;165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nterfacing Aspects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The Arduino can provide many aspects for our project.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The </a:t>
            </a:r>
            <a:r>
              <a:rPr lang="en" sz="1800"/>
              <a:t>measurements has to be the same as the dSPACE hardware</a:t>
            </a:r>
            <a:r>
              <a:rPr lang="en" sz="1800"/>
              <a:t>.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It is Cheap and it has to support the same results of the current </a:t>
            </a:r>
            <a:r>
              <a:rPr lang="en" sz="1800"/>
              <a:t>solution</a:t>
            </a:r>
            <a:r>
              <a:rPr lang="en" sz="1800"/>
              <a:t>.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Good processing motor.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/>
              <a:t>The building of the project must be organized.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Recap</a:t>
            </a:r>
            <a:endParaRPr sz="6000"/>
          </a:p>
        </p:txBody>
      </p:sp>
      <p:sp>
        <p:nvSpPr>
          <p:cNvPr id="178" name="Google Shape;17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